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77050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456" y="9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05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1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17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36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91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40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51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59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21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21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47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06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6378" y="4238517"/>
            <a:ext cx="2172052" cy="2399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CARACTERISTIQUES GENERALES</a:t>
            </a:r>
            <a:endParaRPr lang="fr-FR" sz="1050" b="1" dirty="0"/>
          </a:p>
        </p:txBody>
      </p:sp>
      <p:sp>
        <p:nvSpPr>
          <p:cNvPr id="8" name="Rectangle 7"/>
          <p:cNvSpPr/>
          <p:nvPr/>
        </p:nvSpPr>
        <p:spPr>
          <a:xfrm>
            <a:off x="786378" y="4543059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Finition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6378" y="4842029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Débit d’aspiration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6378" y="5140996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Type de Commandes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6378" y="5439963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Filtres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6378" y="5738931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Filtres charbon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6378" y="6037898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Eclairage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6378" y="6336865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Energétique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786378" y="479077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786378" y="5064117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786378" y="5388709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786378" y="5679135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786378" y="598664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786378" y="629415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786378" y="660166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167005" y="4238517"/>
            <a:ext cx="2172052" cy="2399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sp>
        <p:nvSpPr>
          <p:cNvPr id="40" name="Rectangle 39"/>
          <p:cNvSpPr/>
          <p:nvPr/>
        </p:nvSpPr>
        <p:spPr>
          <a:xfrm>
            <a:off x="3167005" y="4543059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Inox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67005" y="4842029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500 m3/h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67005" y="5140996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Boutons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67005" y="5439963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Aluminium lavable en lave-vaisselle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67005" y="5738931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2 fournis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67005" y="6037898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LED (2 x 4 W)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67005" y="6336865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D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49" name="Connecteur droit 48"/>
          <p:cNvCxnSpPr/>
          <p:nvPr/>
        </p:nvCxnSpPr>
        <p:spPr>
          <a:xfrm>
            <a:off x="3167005" y="479077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3167005" y="5064117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3167005" y="5388709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3167005" y="5679135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3167005" y="598664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3167005" y="629415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3167005" y="660166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ZoneTexte 318"/>
          <p:cNvSpPr txBox="1"/>
          <p:nvPr/>
        </p:nvSpPr>
        <p:spPr>
          <a:xfrm>
            <a:off x="713808" y="320846"/>
            <a:ext cx="1801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SERIE </a:t>
            </a:r>
            <a:r>
              <a:rPr lang="fr-FR" sz="1600" b="1" dirty="0" smtClean="0">
                <a:solidFill>
                  <a:srgbClr val="FF0000"/>
                </a:solidFill>
              </a:rPr>
              <a:t>FUTURA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320" name="ZoneTexte 319"/>
          <p:cNvSpPr txBox="1"/>
          <p:nvPr/>
        </p:nvSpPr>
        <p:spPr>
          <a:xfrm>
            <a:off x="786378" y="786650"/>
            <a:ext cx="455267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b="1" dirty="0" smtClean="0"/>
              <a:t>K90 AM LX D</a:t>
            </a:r>
            <a:endParaRPr lang="fr-FR" b="1" dirty="0"/>
          </a:p>
        </p:txBody>
      </p:sp>
      <p:sp>
        <p:nvSpPr>
          <p:cNvPr id="321" name="ZoneTexte 320"/>
          <p:cNvSpPr txBox="1"/>
          <p:nvPr/>
        </p:nvSpPr>
        <p:spPr>
          <a:xfrm>
            <a:off x="828181" y="1217011"/>
            <a:ext cx="1801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Hotte déco murale 90 cm</a:t>
            </a:r>
            <a:endParaRPr lang="fr-FR" sz="1200" b="1" i="1" dirty="0"/>
          </a:p>
        </p:txBody>
      </p:sp>
      <p:grpSp>
        <p:nvGrpSpPr>
          <p:cNvPr id="9" name="Groupe 8"/>
          <p:cNvGrpSpPr/>
          <p:nvPr/>
        </p:nvGrpSpPr>
        <p:grpSpPr>
          <a:xfrm>
            <a:off x="6613500" y="6448629"/>
            <a:ext cx="5310364" cy="341543"/>
            <a:chOff x="6961845" y="6448630"/>
            <a:chExt cx="4539316" cy="155438"/>
          </a:xfrm>
        </p:grpSpPr>
        <p:sp>
          <p:nvSpPr>
            <p:cNvPr id="311" name="Rectangle 310"/>
            <p:cNvSpPr/>
            <p:nvPr/>
          </p:nvSpPr>
          <p:spPr>
            <a:xfrm>
              <a:off x="6961845" y="6448630"/>
              <a:ext cx="2078949" cy="1530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200" b="1" dirty="0"/>
                <a:t>CODE EAN </a:t>
              </a:r>
              <a:r>
                <a:rPr lang="fr-FR" sz="1200" b="1" dirty="0" smtClean="0"/>
                <a:t>K90 AM LX D</a:t>
              </a:r>
              <a:endParaRPr lang="fr-FR" sz="1200" b="1" dirty="0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9149602" y="6448630"/>
              <a:ext cx="2351559" cy="15543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200" b="1" dirty="0" smtClean="0"/>
                <a:t>8 051 277 857 240</a:t>
              </a:r>
              <a:endParaRPr lang="fr-FR" sz="1200" b="1" dirty="0"/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6613503" y="261600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CARACTERISTIQUES TECHNIQUES</a:t>
            </a:r>
            <a:endParaRPr lang="fr-FR" sz="1050" b="1" dirty="0"/>
          </a:p>
        </p:txBody>
      </p:sp>
      <p:sp>
        <p:nvSpPr>
          <p:cNvPr id="104" name="Rectangle 103"/>
          <p:cNvSpPr/>
          <p:nvPr/>
        </p:nvSpPr>
        <p:spPr>
          <a:xfrm>
            <a:off x="6613501" y="919890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1000" dirty="0" err="1" smtClean="0">
                <a:solidFill>
                  <a:schemeClr val="tx1"/>
                </a:solidFill>
              </a:rPr>
              <a:t>Nbr</a:t>
            </a:r>
            <a:r>
              <a:rPr lang="fr-FR" sz="1000" dirty="0" smtClean="0">
                <a:solidFill>
                  <a:schemeClr val="tx1"/>
                </a:solidFill>
              </a:rPr>
              <a:t> de turbines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12" name="Connecteur droit 111"/>
          <p:cNvCxnSpPr/>
          <p:nvPr/>
        </p:nvCxnSpPr>
        <p:spPr>
          <a:xfrm>
            <a:off x="6613503" y="143640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>
            <a:off x="6613503" y="92307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6613503" y="698232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err="1" smtClean="0">
                <a:solidFill>
                  <a:schemeClr val="tx1"/>
                </a:solidFill>
              </a:rPr>
              <a:t>Nbr</a:t>
            </a:r>
            <a:r>
              <a:rPr lang="fr-FR" sz="1000" dirty="0" smtClean="0">
                <a:solidFill>
                  <a:schemeClr val="tx1"/>
                </a:solidFill>
              </a:rPr>
              <a:t> de moteur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6613503" y="3706089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DIMENSIONS ET POIDS</a:t>
            </a:r>
            <a:endParaRPr lang="fr-FR" sz="1050" b="1" dirty="0"/>
          </a:p>
        </p:txBody>
      </p:sp>
      <p:sp>
        <p:nvSpPr>
          <p:cNvPr id="289" name="Rectangle 288"/>
          <p:cNvSpPr/>
          <p:nvPr/>
        </p:nvSpPr>
        <p:spPr>
          <a:xfrm>
            <a:off x="6613503" y="3931455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Dimensions </a:t>
            </a:r>
            <a:r>
              <a:rPr lang="fr-FR" sz="1000" dirty="0" smtClean="0">
                <a:solidFill>
                  <a:schemeClr val="tx1"/>
                </a:solidFill>
              </a:rPr>
              <a:t>hotte </a:t>
            </a:r>
            <a:r>
              <a:rPr lang="fr-FR" sz="1000" dirty="0">
                <a:solidFill>
                  <a:schemeClr val="tx1"/>
                </a:solidFill>
              </a:rPr>
              <a:t>(cm) - </a:t>
            </a:r>
            <a:r>
              <a:rPr lang="fr-FR" sz="1000" dirty="0" err="1">
                <a:solidFill>
                  <a:schemeClr val="tx1"/>
                </a:solidFill>
              </a:rPr>
              <a:t>HxLxP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6613503" y="4152681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Dimensions emballée (cm) - </a:t>
            </a:r>
            <a:r>
              <a:rPr lang="fr-FR" sz="1000" dirty="0" err="1">
                <a:solidFill>
                  <a:schemeClr val="tx1"/>
                </a:solidFill>
              </a:rPr>
              <a:t>HxLxP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6613503" y="4400964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Poids net /brut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6613503" y="1725058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Branchement électrique </a:t>
            </a:r>
          </a:p>
        </p:txBody>
      </p:sp>
      <p:cxnSp>
        <p:nvCxnSpPr>
          <p:cNvPr id="294" name="Connecteur droit 293"/>
          <p:cNvCxnSpPr/>
          <p:nvPr/>
        </p:nvCxnSpPr>
        <p:spPr>
          <a:xfrm>
            <a:off x="6613503" y="411475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cteur droit 294"/>
          <p:cNvCxnSpPr/>
          <p:nvPr/>
        </p:nvCxnSpPr>
        <p:spPr>
          <a:xfrm>
            <a:off x="6613503" y="4344075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eur droit 295"/>
          <p:cNvCxnSpPr/>
          <p:nvPr/>
        </p:nvCxnSpPr>
        <p:spPr>
          <a:xfrm>
            <a:off x="6613503" y="1687132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Rectangle 313"/>
          <p:cNvSpPr/>
          <p:nvPr/>
        </p:nvSpPr>
        <p:spPr>
          <a:xfrm>
            <a:off x="6613503" y="1227481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Diamètre de sortie d’air (mm)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9172873" y="261600"/>
            <a:ext cx="2750995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cxnSp>
        <p:nvCxnSpPr>
          <p:cNvPr id="130" name="Connecteur droit 129"/>
          <p:cNvCxnSpPr/>
          <p:nvPr/>
        </p:nvCxnSpPr>
        <p:spPr>
          <a:xfrm>
            <a:off x="9172873" y="143640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9172873" y="92307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9172873" y="698232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1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9172873" y="1227481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150/ 120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9172873" y="3722685"/>
            <a:ext cx="2750995" cy="1803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sp>
        <p:nvSpPr>
          <p:cNvPr id="299" name="Rectangle 298"/>
          <p:cNvSpPr/>
          <p:nvPr/>
        </p:nvSpPr>
        <p:spPr>
          <a:xfrm>
            <a:off x="9172873" y="3937929"/>
            <a:ext cx="2750995" cy="165016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98/54 x 90 x 46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9172873" y="4160066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9</a:t>
            </a:r>
            <a:r>
              <a:rPr lang="fr-FR" sz="1000" dirty="0" smtClean="0">
                <a:solidFill>
                  <a:schemeClr val="tx1"/>
                </a:solidFill>
              </a:rPr>
              <a:t>7x61x38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9172873" y="4409371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8 / 11,1 kg</a:t>
            </a:r>
            <a:r>
              <a:rPr lang="fr-FR" sz="1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9172873" y="1725058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230 </a:t>
            </a:r>
            <a:r>
              <a:rPr lang="fr-FR" sz="1000" dirty="0">
                <a:solidFill>
                  <a:schemeClr val="tx1"/>
                </a:solidFill>
              </a:rPr>
              <a:t>V, </a:t>
            </a:r>
            <a:r>
              <a:rPr lang="fr-FR" sz="1000" dirty="0" smtClean="0">
                <a:solidFill>
                  <a:schemeClr val="tx1"/>
                </a:solidFill>
              </a:rPr>
              <a:t>50 Hz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304" name="Connecteur droit 303"/>
          <p:cNvCxnSpPr/>
          <p:nvPr/>
        </p:nvCxnSpPr>
        <p:spPr>
          <a:xfrm>
            <a:off x="9172873" y="412198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cteur droit 304"/>
          <p:cNvCxnSpPr/>
          <p:nvPr/>
        </p:nvCxnSpPr>
        <p:spPr>
          <a:xfrm>
            <a:off x="9172873" y="4352250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cteur droit 305"/>
          <p:cNvCxnSpPr/>
          <p:nvPr/>
        </p:nvCxnSpPr>
        <p:spPr>
          <a:xfrm>
            <a:off x="9172873" y="1690152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162"/>
          <p:cNvSpPr/>
          <p:nvPr/>
        </p:nvSpPr>
        <p:spPr>
          <a:xfrm>
            <a:off x="9172871" y="964853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64" name="Connecteur droit 163"/>
          <p:cNvCxnSpPr/>
          <p:nvPr/>
        </p:nvCxnSpPr>
        <p:spPr>
          <a:xfrm>
            <a:off x="6613501" y="1181525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/>
          <p:nvPr/>
        </p:nvCxnSpPr>
        <p:spPr>
          <a:xfrm>
            <a:off x="9172871" y="1181525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>
            <a:off x="6613501" y="1690152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6613501" y="1481229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Niveau sonore (min / max)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9172871" y="1481229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50 / 67 dB(A)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70" name="Connecteur droit 169"/>
          <p:cNvCxnSpPr/>
          <p:nvPr/>
        </p:nvCxnSpPr>
        <p:spPr>
          <a:xfrm>
            <a:off x="6613500" y="143527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170"/>
          <p:cNvCxnSpPr/>
          <p:nvPr/>
        </p:nvCxnSpPr>
        <p:spPr>
          <a:xfrm>
            <a:off x="9172870" y="143527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6613501" y="2038006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ETIQUETTE ENERGIE</a:t>
            </a:r>
            <a:endParaRPr lang="fr-FR" sz="1050" b="1" dirty="0"/>
          </a:p>
        </p:txBody>
      </p:sp>
      <p:sp>
        <p:nvSpPr>
          <p:cNvPr id="175" name="Rectangle 174"/>
          <p:cNvSpPr/>
          <p:nvPr/>
        </p:nvSpPr>
        <p:spPr>
          <a:xfrm>
            <a:off x="6613500" y="2480396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l’évacuation des vapeurs et des fumées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80" name="Connecteur droit 179"/>
          <p:cNvCxnSpPr/>
          <p:nvPr/>
        </p:nvCxnSpPr>
        <p:spPr>
          <a:xfrm>
            <a:off x="6613501" y="3096367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/>
          <p:cNvCxnSpPr/>
          <p:nvPr/>
        </p:nvCxnSpPr>
        <p:spPr>
          <a:xfrm>
            <a:off x="6613501" y="2483580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/>
          <p:cNvSpPr/>
          <p:nvPr/>
        </p:nvSpPr>
        <p:spPr>
          <a:xfrm>
            <a:off x="6613501" y="2258738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énergie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6613501" y="2887444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l’éclairage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9172871" y="2038006"/>
            <a:ext cx="2750995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cxnSp>
        <p:nvCxnSpPr>
          <p:cNvPr id="189" name="Connecteur droit 188"/>
          <p:cNvCxnSpPr/>
          <p:nvPr/>
        </p:nvCxnSpPr>
        <p:spPr>
          <a:xfrm>
            <a:off x="9172871" y="309636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/>
          <p:cNvCxnSpPr/>
          <p:nvPr/>
        </p:nvCxnSpPr>
        <p:spPr>
          <a:xfrm>
            <a:off x="9172871" y="2483580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9172871" y="2258738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9172871" y="2887444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B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9172870" y="2525359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E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94" name="Connecteur droit 193"/>
          <p:cNvCxnSpPr/>
          <p:nvPr/>
        </p:nvCxnSpPr>
        <p:spPr>
          <a:xfrm>
            <a:off x="6613500" y="2841489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194"/>
          <p:cNvCxnSpPr/>
          <p:nvPr/>
        </p:nvCxnSpPr>
        <p:spPr>
          <a:xfrm>
            <a:off x="9172870" y="2841489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cteur droit 195"/>
          <p:cNvCxnSpPr/>
          <p:nvPr/>
        </p:nvCxnSpPr>
        <p:spPr>
          <a:xfrm>
            <a:off x="6613500" y="3350116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ectangle 196"/>
          <p:cNvSpPr/>
          <p:nvPr/>
        </p:nvSpPr>
        <p:spPr>
          <a:xfrm>
            <a:off x="6613500" y="3141193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la filtration des graisses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98" name="Connecteur droit 197"/>
          <p:cNvCxnSpPr/>
          <p:nvPr/>
        </p:nvCxnSpPr>
        <p:spPr>
          <a:xfrm>
            <a:off x="9172870" y="3350116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tangle 198"/>
          <p:cNvSpPr/>
          <p:nvPr/>
        </p:nvSpPr>
        <p:spPr>
          <a:xfrm>
            <a:off x="9172870" y="3141193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00" name="Connecteur droit 199"/>
          <p:cNvCxnSpPr/>
          <p:nvPr/>
        </p:nvCxnSpPr>
        <p:spPr>
          <a:xfrm>
            <a:off x="6613499" y="3095237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eur droit 200"/>
          <p:cNvCxnSpPr/>
          <p:nvPr/>
        </p:nvCxnSpPr>
        <p:spPr>
          <a:xfrm>
            <a:off x="9172869" y="309523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613500" y="3415190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Consommation d’énergie en kW/h par an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9172870" y="3415190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80,5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0869" y="3691817"/>
            <a:ext cx="338681" cy="34732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/>
              <a:t>N</a:t>
            </a:r>
            <a:endParaRPr lang="fr-FR" sz="1600" b="1" dirty="0"/>
          </a:p>
        </p:txBody>
      </p:sp>
      <p:sp>
        <p:nvSpPr>
          <p:cNvPr id="129" name="Rectangle 128"/>
          <p:cNvSpPr/>
          <p:nvPr/>
        </p:nvSpPr>
        <p:spPr>
          <a:xfrm>
            <a:off x="4496378" y="3691817"/>
            <a:ext cx="338681" cy="347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CR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961887" y="3691817"/>
            <a:ext cx="338681" cy="34732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/>
              <a:t>VI</a:t>
            </a:r>
            <a:endParaRPr lang="fr-FR" sz="1600" b="1" dirty="0"/>
          </a:p>
        </p:txBody>
      </p:sp>
      <p:pic>
        <p:nvPicPr>
          <p:cNvPr id="133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028" y="1604579"/>
            <a:ext cx="2496540" cy="2496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4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095" y="4638861"/>
            <a:ext cx="1381392" cy="1632986"/>
          </a:xfrm>
          <a:prstGeom prst="rect">
            <a:avLst/>
          </a:prstGeom>
        </p:spPr>
      </p:pic>
      <p:cxnSp>
        <p:nvCxnSpPr>
          <p:cNvPr id="100" name="Connecteur droit 99"/>
          <p:cNvCxnSpPr/>
          <p:nvPr/>
        </p:nvCxnSpPr>
        <p:spPr>
          <a:xfrm>
            <a:off x="6613499" y="693909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6613499" y="469067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Mode de fonctionnement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03" name="Connecteur droit 102"/>
          <p:cNvCxnSpPr/>
          <p:nvPr/>
        </p:nvCxnSpPr>
        <p:spPr>
          <a:xfrm>
            <a:off x="9172869" y="693909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9172869" y="469067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Extraction et recyclage</a:t>
            </a:r>
            <a:endParaRPr lang="fr-F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7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6378" y="4238517"/>
            <a:ext cx="2172052" cy="2399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CARACTERISTIQUES GENERALES</a:t>
            </a:r>
            <a:endParaRPr lang="fr-FR" sz="1050" b="1" dirty="0"/>
          </a:p>
        </p:txBody>
      </p:sp>
      <p:sp>
        <p:nvSpPr>
          <p:cNvPr id="8" name="Rectangle 7"/>
          <p:cNvSpPr/>
          <p:nvPr/>
        </p:nvSpPr>
        <p:spPr>
          <a:xfrm>
            <a:off x="786378" y="4543059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Finition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6378" y="4842029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Débit d’aspiration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6378" y="5140996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Type de Commandes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6378" y="5439963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Filtres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6378" y="5738931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Filtres charbon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6378" y="6037898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Eclairage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6378" y="6336865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Energétique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786378" y="479077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786378" y="5064117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786378" y="5388709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786378" y="5679135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786378" y="598664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786378" y="629415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786378" y="660166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167005" y="4238517"/>
            <a:ext cx="2172052" cy="2399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sp>
        <p:nvSpPr>
          <p:cNvPr id="40" name="Rectangle 39"/>
          <p:cNvSpPr/>
          <p:nvPr/>
        </p:nvSpPr>
        <p:spPr>
          <a:xfrm>
            <a:off x="3167005" y="4543059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Noir / Inox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67005" y="4842029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500 m3/h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67005" y="5140996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Boutons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67005" y="5439963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Aluminium lavable en lave-vaisselle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67005" y="5738931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2 fournis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67005" y="6037898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LED (2 x 4 W)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67005" y="6336865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D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49" name="Connecteur droit 48"/>
          <p:cNvCxnSpPr/>
          <p:nvPr/>
        </p:nvCxnSpPr>
        <p:spPr>
          <a:xfrm>
            <a:off x="3167005" y="479077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3167005" y="5064117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3167005" y="5388709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3167005" y="5679135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3167005" y="598664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3167005" y="629415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3167005" y="660166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ZoneTexte 318"/>
          <p:cNvSpPr txBox="1"/>
          <p:nvPr/>
        </p:nvSpPr>
        <p:spPr>
          <a:xfrm>
            <a:off x="713808" y="320846"/>
            <a:ext cx="1801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SERIE </a:t>
            </a:r>
            <a:r>
              <a:rPr lang="fr-FR" sz="1600" b="1" dirty="0" smtClean="0">
                <a:solidFill>
                  <a:srgbClr val="FF0000"/>
                </a:solidFill>
              </a:rPr>
              <a:t>FUTURA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320" name="ZoneTexte 319"/>
          <p:cNvSpPr txBox="1"/>
          <p:nvPr/>
        </p:nvSpPr>
        <p:spPr>
          <a:xfrm>
            <a:off x="786378" y="786650"/>
            <a:ext cx="455267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b="1" dirty="0" smtClean="0"/>
              <a:t>K90 AM </a:t>
            </a:r>
            <a:r>
              <a:rPr lang="fr-FR" b="1" dirty="0" smtClean="0"/>
              <a:t>LN </a:t>
            </a:r>
            <a:r>
              <a:rPr lang="fr-FR" b="1" dirty="0" smtClean="0"/>
              <a:t>D</a:t>
            </a:r>
            <a:endParaRPr lang="fr-FR" b="1" dirty="0"/>
          </a:p>
        </p:txBody>
      </p:sp>
      <p:sp>
        <p:nvSpPr>
          <p:cNvPr id="321" name="ZoneTexte 320"/>
          <p:cNvSpPr txBox="1"/>
          <p:nvPr/>
        </p:nvSpPr>
        <p:spPr>
          <a:xfrm>
            <a:off x="828181" y="1217011"/>
            <a:ext cx="1801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Hotte déco murale 90 cm</a:t>
            </a:r>
            <a:endParaRPr lang="fr-FR" sz="1200" b="1" i="1" dirty="0"/>
          </a:p>
        </p:txBody>
      </p:sp>
      <p:grpSp>
        <p:nvGrpSpPr>
          <p:cNvPr id="9" name="Groupe 8"/>
          <p:cNvGrpSpPr/>
          <p:nvPr/>
        </p:nvGrpSpPr>
        <p:grpSpPr>
          <a:xfrm>
            <a:off x="6613500" y="6448629"/>
            <a:ext cx="5310364" cy="341543"/>
            <a:chOff x="6961845" y="6448630"/>
            <a:chExt cx="4539316" cy="155438"/>
          </a:xfrm>
        </p:grpSpPr>
        <p:sp>
          <p:nvSpPr>
            <p:cNvPr id="311" name="Rectangle 310"/>
            <p:cNvSpPr/>
            <p:nvPr/>
          </p:nvSpPr>
          <p:spPr>
            <a:xfrm>
              <a:off x="6961845" y="6448630"/>
              <a:ext cx="2078949" cy="1530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200" b="1" dirty="0"/>
                <a:t>CODE EAN </a:t>
              </a:r>
              <a:r>
                <a:rPr lang="fr-FR" sz="1200" b="1" dirty="0" smtClean="0"/>
                <a:t>K90 AM </a:t>
              </a:r>
              <a:r>
                <a:rPr lang="fr-FR" sz="1200" b="1" dirty="0" smtClean="0"/>
                <a:t>LN </a:t>
              </a:r>
              <a:r>
                <a:rPr lang="fr-FR" sz="1200" b="1" dirty="0" smtClean="0"/>
                <a:t>D</a:t>
              </a:r>
              <a:endParaRPr lang="fr-FR" sz="1200" b="1" dirty="0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9149602" y="6448630"/>
              <a:ext cx="2351559" cy="15543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200" b="1" dirty="0" smtClean="0"/>
                <a:t>8 051 277 857 </a:t>
              </a:r>
              <a:r>
                <a:rPr lang="fr-FR" sz="1200" b="1" dirty="0" smtClean="0"/>
                <a:t>202</a:t>
              </a:r>
              <a:endParaRPr lang="fr-FR" sz="1200" b="1" dirty="0"/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6613503" y="261600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CARACTERISTIQUES TECHNIQUES</a:t>
            </a:r>
            <a:endParaRPr lang="fr-FR" sz="1050" b="1" dirty="0"/>
          </a:p>
        </p:txBody>
      </p:sp>
      <p:sp>
        <p:nvSpPr>
          <p:cNvPr id="104" name="Rectangle 103"/>
          <p:cNvSpPr/>
          <p:nvPr/>
        </p:nvSpPr>
        <p:spPr>
          <a:xfrm>
            <a:off x="6613501" y="919890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1000" dirty="0" err="1" smtClean="0">
                <a:solidFill>
                  <a:schemeClr val="tx1"/>
                </a:solidFill>
              </a:rPr>
              <a:t>Nbr</a:t>
            </a:r>
            <a:r>
              <a:rPr lang="fr-FR" sz="1000" dirty="0" smtClean="0">
                <a:solidFill>
                  <a:schemeClr val="tx1"/>
                </a:solidFill>
              </a:rPr>
              <a:t> de turbines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12" name="Connecteur droit 111"/>
          <p:cNvCxnSpPr/>
          <p:nvPr/>
        </p:nvCxnSpPr>
        <p:spPr>
          <a:xfrm>
            <a:off x="6613503" y="143640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>
            <a:off x="6613503" y="92307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6613503" y="698232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err="1" smtClean="0">
                <a:solidFill>
                  <a:schemeClr val="tx1"/>
                </a:solidFill>
              </a:rPr>
              <a:t>Nbr</a:t>
            </a:r>
            <a:r>
              <a:rPr lang="fr-FR" sz="1000" dirty="0" smtClean="0">
                <a:solidFill>
                  <a:schemeClr val="tx1"/>
                </a:solidFill>
              </a:rPr>
              <a:t> de moteur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6613503" y="3706089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DIMENSIONS ET POIDS</a:t>
            </a:r>
            <a:endParaRPr lang="fr-FR" sz="1050" b="1" dirty="0"/>
          </a:p>
        </p:txBody>
      </p:sp>
      <p:sp>
        <p:nvSpPr>
          <p:cNvPr id="289" name="Rectangle 288"/>
          <p:cNvSpPr/>
          <p:nvPr/>
        </p:nvSpPr>
        <p:spPr>
          <a:xfrm>
            <a:off x="6613503" y="3931455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Dimensions </a:t>
            </a:r>
            <a:r>
              <a:rPr lang="fr-FR" sz="1000" dirty="0" smtClean="0">
                <a:solidFill>
                  <a:schemeClr val="tx1"/>
                </a:solidFill>
              </a:rPr>
              <a:t>hotte </a:t>
            </a:r>
            <a:r>
              <a:rPr lang="fr-FR" sz="1000" dirty="0">
                <a:solidFill>
                  <a:schemeClr val="tx1"/>
                </a:solidFill>
              </a:rPr>
              <a:t>(cm) - </a:t>
            </a:r>
            <a:r>
              <a:rPr lang="fr-FR" sz="1000" dirty="0" err="1">
                <a:solidFill>
                  <a:schemeClr val="tx1"/>
                </a:solidFill>
              </a:rPr>
              <a:t>HxLxP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6613503" y="4152681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Dimensions emballée (cm) - </a:t>
            </a:r>
            <a:r>
              <a:rPr lang="fr-FR" sz="1000" dirty="0" err="1">
                <a:solidFill>
                  <a:schemeClr val="tx1"/>
                </a:solidFill>
              </a:rPr>
              <a:t>HxLxP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6613503" y="4400964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Poids net /brut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6613503" y="1725058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Branchement électrique </a:t>
            </a:r>
          </a:p>
        </p:txBody>
      </p:sp>
      <p:cxnSp>
        <p:nvCxnSpPr>
          <p:cNvPr id="294" name="Connecteur droit 293"/>
          <p:cNvCxnSpPr/>
          <p:nvPr/>
        </p:nvCxnSpPr>
        <p:spPr>
          <a:xfrm>
            <a:off x="6613503" y="411475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cteur droit 294"/>
          <p:cNvCxnSpPr/>
          <p:nvPr/>
        </p:nvCxnSpPr>
        <p:spPr>
          <a:xfrm>
            <a:off x="6613503" y="4344075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eur droit 295"/>
          <p:cNvCxnSpPr/>
          <p:nvPr/>
        </p:nvCxnSpPr>
        <p:spPr>
          <a:xfrm>
            <a:off x="6613503" y="1687132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Rectangle 313"/>
          <p:cNvSpPr/>
          <p:nvPr/>
        </p:nvSpPr>
        <p:spPr>
          <a:xfrm>
            <a:off x="6613503" y="1227481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Diamètre de sortie d’air (mm)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9172873" y="261600"/>
            <a:ext cx="2750995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cxnSp>
        <p:nvCxnSpPr>
          <p:cNvPr id="130" name="Connecteur droit 129"/>
          <p:cNvCxnSpPr/>
          <p:nvPr/>
        </p:nvCxnSpPr>
        <p:spPr>
          <a:xfrm>
            <a:off x="9172873" y="143640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9172873" y="92307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9172873" y="698232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1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9172873" y="1227481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150/ 120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9172873" y="3722685"/>
            <a:ext cx="2750995" cy="1803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sp>
        <p:nvSpPr>
          <p:cNvPr id="299" name="Rectangle 298"/>
          <p:cNvSpPr/>
          <p:nvPr/>
        </p:nvSpPr>
        <p:spPr>
          <a:xfrm>
            <a:off x="9172873" y="3937929"/>
            <a:ext cx="2750995" cy="165016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98/54 x 90 x 46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9172873" y="4160066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9</a:t>
            </a:r>
            <a:r>
              <a:rPr lang="fr-FR" sz="1000" dirty="0" smtClean="0">
                <a:solidFill>
                  <a:schemeClr val="tx1"/>
                </a:solidFill>
              </a:rPr>
              <a:t>7x61x38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9172873" y="4409371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8 / 11,1 kg</a:t>
            </a:r>
            <a:r>
              <a:rPr lang="fr-FR" sz="1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9172873" y="1725058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230 </a:t>
            </a:r>
            <a:r>
              <a:rPr lang="fr-FR" sz="1000" dirty="0">
                <a:solidFill>
                  <a:schemeClr val="tx1"/>
                </a:solidFill>
              </a:rPr>
              <a:t>V, </a:t>
            </a:r>
            <a:r>
              <a:rPr lang="fr-FR" sz="1000" dirty="0" smtClean="0">
                <a:solidFill>
                  <a:schemeClr val="tx1"/>
                </a:solidFill>
              </a:rPr>
              <a:t>50 Hz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304" name="Connecteur droit 303"/>
          <p:cNvCxnSpPr/>
          <p:nvPr/>
        </p:nvCxnSpPr>
        <p:spPr>
          <a:xfrm>
            <a:off x="9172873" y="412198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cteur droit 304"/>
          <p:cNvCxnSpPr/>
          <p:nvPr/>
        </p:nvCxnSpPr>
        <p:spPr>
          <a:xfrm>
            <a:off x="9172873" y="4352250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cteur droit 305"/>
          <p:cNvCxnSpPr/>
          <p:nvPr/>
        </p:nvCxnSpPr>
        <p:spPr>
          <a:xfrm>
            <a:off x="9172873" y="1690152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162"/>
          <p:cNvSpPr/>
          <p:nvPr/>
        </p:nvSpPr>
        <p:spPr>
          <a:xfrm>
            <a:off x="9172871" y="964853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64" name="Connecteur droit 163"/>
          <p:cNvCxnSpPr/>
          <p:nvPr/>
        </p:nvCxnSpPr>
        <p:spPr>
          <a:xfrm>
            <a:off x="6613501" y="1181525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/>
          <p:nvPr/>
        </p:nvCxnSpPr>
        <p:spPr>
          <a:xfrm>
            <a:off x="9172871" y="1181525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>
            <a:off x="6613501" y="1690152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6613501" y="1481229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Niveau sonore (min / max)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9172871" y="1481229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50 / 67 dB(A)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70" name="Connecteur droit 169"/>
          <p:cNvCxnSpPr/>
          <p:nvPr/>
        </p:nvCxnSpPr>
        <p:spPr>
          <a:xfrm>
            <a:off x="6613500" y="143527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170"/>
          <p:cNvCxnSpPr/>
          <p:nvPr/>
        </p:nvCxnSpPr>
        <p:spPr>
          <a:xfrm>
            <a:off x="9172870" y="143527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6613501" y="2038006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ETIQUETTE ENERGIE</a:t>
            </a:r>
            <a:endParaRPr lang="fr-FR" sz="1050" b="1" dirty="0"/>
          </a:p>
        </p:txBody>
      </p:sp>
      <p:sp>
        <p:nvSpPr>
          <p:cNvPr id="175" name="Rectangle 174"/>
          <p:cNvSpPr/>
          <p:nvPr/>
        </p:nvSpPr>
        <p:spPr>
          <a:xfrm>
            <a:off x="6613500" y="2480396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l’évacuation des vapeurs et des fumées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80" name="Connecteur droit 179"/>
          <p:cNvCxnSpPr/>
          <p:nvPr/>
        </p:nvCxnSpPr>
        <p:spPr>
          <a:xfrm>
            <a:off x="6613501" y="3096367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/>
          <p:cNvCxnSpPr/>
          <p:nvPr/>
        </p:nvCxnSpPr>
        <p:spPr>
          <a:xfrm>
            <a:off x="6613501" y="2483580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/>
          <p:cNvSpPr/>
          <p:nvPr/>
        </p:nvSpPr>
        <p:spPr>
          <a:xfrm>
            <a:off x="6613501" y="2258738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énergie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6613501" y="2887444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l’éclairage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9172871" y="2038006"/>
            <a:ext cx="2750995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cxnSp>
        <p:nvCxnSpPr>
          <p:cNvPr id="189" name="Connecteur droit 188"/>
          <p:cNvCxnSpPr/>
          <p:nvPr/>
        </p:nvCxnSpPr>
        <p:spPr>
          <a:xfrm>
            <a:off x="9172871" y="309636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/>
          <p:cNvCxnSpPr/>
          <p:nvPr/>
        </p:nvCxnSpPr>
        <p:spPr>
          <a:xfrm>
            <a:off x="9172871" y="2483580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9172871" y="2258738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9172871" y="2887444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B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9172870" y="2525359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E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94" name="Connecteur droit 193"/>
          <p:cNvCxnSpPr/>
          <p:nvPr/>
        </p:nvCxnSpPr>
        <p:spPr>
          <a:xfrm>
            <a:off x="6613500" y="2841489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194"/>
          <p:cNvCxnSpPr/>
          <p:nvPr/>
        </p:nvCxnSpPr>
        <p:spPr>
          <a:xfrm>
            <a:off x="9172870" y="2841489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cteur droit 195"/>
          <p:cNvCxnSpPr/>
          <p:nvPr/>
        </p:nvCxnSpPr>
        <p:spPr>
          <a:xfrm>
            <a:off x="6613500" y="3350116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ectangle 196"/>
          <p:cNvSpPr/>
          <p:nvPr/>
        </p:nvSpPr>
        <p:spPr>
          <a:xfrm>
            <a:off x="6613500" y="3141193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la filtration des graisses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98" name="Connecteur droit 197"/>
          <p:cNvCxnSpPr/>
          <p:nvPr/>
        </p:nvCxnSpPr>
        <p:spPr>
          <a:xfrm>
            <a:off x="9172870" y="3350116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tangle 198"/>
          <p:cNvSpPr/>
          <p:nvPr/>
        </p:nvSpPr>
        <p:spPr>
          <a:xfrm>
            <a:off x="9172870" y="3141193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00" name="Connecteur droit 199"/>
          <p:cNvCxnSpPr/>
          <p:nvPr/>
        </p:nvCxnSpPr>
        <p:spPr>
          <a:xfrm>
            <a:off x="6613499" y="3095237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eur droit 200"/>
          <p:cNvCxnSpPr/>
          <p:nvPr/>
        </p:nvCxnSpPr>
        <p:spPr>
          <a:xfrm>
            <a:off x="9172869" y="309523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613500" y="3415190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Consommation d’énergie en kW/h par an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9172870" y="3415190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80,5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0869" y="3691817"/>
            <a:ext cx="338681" cy="34732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X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496378" y="3691817"/>
            <a:ext cx="338681" cy="347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CR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961887" y="3691817"/>
            <a:ext cx="338681" cy="34732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/>
              <a:t>VI</a:t>
            </a:r>
            <a:endParaRPr lang="fr-FR" sz="1600" b="1" dirty="0"/>
          </a:p>
        </p:txBody>
      </p:sp>
      <p:pic>
        <p:nvPicPr>
          <p:cNvPr id="134" name="Immagin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095" y="4638861"/>
            <a:ext cx="1381392" cy="1632986"/>
          </a:xfrm>
          <a:prstGeom prst="rect">
            <a:avLst/>
          </a:prstGeom>
        </p:spPr>
      </p:pic>
      <p:cxnSp>
        <p:nvCxnSpPr>
          <p:cNvPr id="100" name="Connecteur droit 99"/>
          <p:cNvCxnSpPr/>
          <p:nvPr/>
        </p:nvCxnSpPr>
        <p:spPr>
          <a:xfrm>
            <a:off x="6613499" y="693909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6613499" y="469067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Mode de fonctionnement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03" name="Connecteur droit 102"/>
          <p:cNvCxnSpPr/>
          <p:nvPr/>
        </p:nvCxnSpPr>
        <p:spPr>
          <a:xfrm>
            <a:off x="9172869" y="693909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9172869" y="469067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Extraction et recyclage</a:t>
            </a:r>
            <a:endParaRPr lang="fr-FR" sz="1000" dirty="0">
              <a:solidFill>
                <a:schemeClr val="tx1"/>
              </a:solidFill>
            </a:endParaRPr>
          </a:p>
        </p:txBody>
      </p:sp>
      <p:pic>
        <p:nvPicPr>
          <p:cNvPr id="106" name="Image 105" descr="HOC noire.jpg"/>
          <p:cNvPicPr>
            <a:picLocks noChangeAspect="1"/>
          </p:cNvPicPr>
          <p:nvPr/>
        </p:nvPicPr>
        <p:blipFill>
          <a:blip r:embed="rId3" cstate="print"/>
          <a:srcRect l="13556" r="11173"/>
          <a:stretch>
            <a:fillRect/>
          </a:stretch>
        </p:blipFill>
        <p:spPr>
          <a:xfrm>
            <a:off x="786378" y="1801021"/>
            <a:ext cx="2834770" cy="20778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465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6378" y="4238517"/>
            <a:ext cx="2172052" cy="2399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CARACTERISTIQUES GENERALES</a:t>
            </a:r>
            <a:endParaRPr lang="fr-FR" sz="1050" b="1" dirty="0"/>
          </a:p>
        </p:txBody>
      </p:sp>
      <p:sp>
        <p:nvSpPr>
          <p:cNvPr id="8" name="Rectangle 7"/>
          <p:cNvSpPr/>
          <p:nvPr/>
        </p:nvSpPr>
        <p:spPr>
          <a:xfrm>
            <a:off x="786378" y="4543059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Finition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6378" y="4842029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Débit d’aspiration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6378" y="5140996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Type de Commandes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6378" y="5439963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Filtres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6378" y="5738931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Filtres charbon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6378" y="6037898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Eclairage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6378" y="6336865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Energétique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786378" y="479077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786378" y="5064117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786378" y="5388709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786378" y="5679135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786378" y="598664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786378" y="629415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786378" y="660166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167005" y="4238517"/>
            <a:ext cx="2172052" cy="2399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sp>
        <p:nvSpPr>
          <p:cNvPr id="40" name="Rectangle 39"/>
          <p:cNvSpPr/>
          <p:nvPr/>
        </p:nvSpPr>
        <p:spPr>
          <a:xfrm>
            <a:off x="3167005" y="4543059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Bordeaux / Inox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67005" y="4842029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500 m3/h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67005" y="5140996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Boutons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67005" y="5439963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Aluminium lavable en lave-vaisselle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67005" y="5738931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2 fournis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67005" y="6037898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LED (2 x 4 W)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67005" y="6336865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D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49" name="Connecteur droit 48"/>
          <p:cNvCxnSpPr/>
          <p:nvPr/>
        </p:nvCxnSpPr>
        <p:spPr>
          <a:xfrm>
            <a:off x="3167005" y="479077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3167005" y="5064117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3167005" y="5388709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3167005" y="5679135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3167005" y="598664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3167005" y="629415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3167005" y="660166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ZoneTexte 318"/>
          <p:cNvSpPr txBox="1"/>
          <p:nvPr/>
        </p:nvSpPr>
        <p:spPr>
          <a:xfrm>
            <a:off x="713808" y="320846"/>
            <a:ext cx="1801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SERIE </a:t>
            </a:r>
            <a:r>
              <a:rPr lang="fr-FR" sz="1600" b="1" dirty="0" smtClean="0">
                <a:solidFill>
                  <a:srgbClr val="FF0000"/>
                </a:solidFill>
              </a:rPr>
              <a:t>FUTURA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320" name="ZoneTexte 319"/>
          <p:cNvSpPr txBox="1"/>
          <p:nvPr/>
        </p:nvSpPr>
        <p:spPr>
          <a:xfrm>
            <a:off x="786378" y="786650"/>
            <a:ext cx="455267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b="1" dirty="0" smtClean="0"/>
              <a:t>K90 AM </a:t>
            </a:r>
            <a:r>
              <a:rPr lang="fr-FR" b="1" dirty="0" smtClean="0"/>
              <a:t>LVI </a:t>
            </a:r>
            <a:r>
              <a:rPr lang="fr-FR" b="1" dirty="0" smtClean="0"/>
              <a:t>D</a:t>
            </a:r>
            <a:endParaRPr lang="fr-FR" b="1" dirty="0"/>
          </a:p>
        </p:txBody>
      </p:sp>
      <p:sp>
        <p:nvSpPr>
          <p:cNvPr id="321" name="ZoneTexte 320"/>
          <p:cNvSpPr txBox="1"/>
          <p:nvPr/>
        </p:nvSpPr>
        <p:spPr>
          <a:xfrm>
            <a:off x="828181" y="1217011"/>
            <a:ext cx="1801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Hotte déco murale 90 cm</a:t>
            </a:r>
            <a:endParaRPr lang="fr-FR" sz="1200" b="1" i="1" dirty="0"/>
          </a:p>
        </p:txBody>
      </p:sp>
      <p:grpSp>
        <p:nvGrpSpPr>
          <p:cNvPr id="9" name="Groupe 8"/>
          <p:cNvGrpSpPr/>
          <p:nvPr/>
        </p:nvGrpSpPr>
        <p:grpSpPr>
          <a:xfrm>
            <a:off x="6613500" y="6448629"/>
            <a:ext cx="5310364" cy="341543"/>
            <a:chOff x="6961845" y="6448630"/>
            <a:chExt cx="4539316" cy="155438"/>
          </a:xfrm>
        </p:grpSpPr>
        <p:sp>
          <p:nvSpPr>
            <p:cNvPr id="311" name="Rectangle 310"/>
            <p:cNvSpPr/>
            <p:nvPr/>
          </p:nvSpPr>
          <p:spPr>
            <a:xfrm>
              <a:off x="6961845" y="6448630"/>
              <a:ext cx="2078949" cy="1530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200" b="1" dirty="0"/>
                <a:t>CODE EAN </a:t>
              </a:r>
              <a:r>
                <a:rPr lang="fr-FR" sz="1200" b="1" dirty="0" smtClean="0"/>
                <a:t>K90 AM </a:t>
              </a:r>
              <a:r>
                <a:rPr lang="fr-FR" sz="1200" b="1" dirty="0" smtClean="0"/>
                <a:t>LVI </a:t>
              </a:r>
              <a:r>
                <a:rPr lang="fr-FR" sz="1200" b="1" dirty="0" smtClean="0"/>
                <a:t>D</a:t>
              </a:r>
              <a:endParaRPr lang="fr-FR" sz="1200" b="1" dirty="0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9149602" y="6448630"/>
              <a:ext cx="2351559" cy="15543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200" b="1" dirty="0" smtClean="0"/>
                <a:t>8 051 277 857 </a:t>
              </a:r>
              <a:r>
                <a:rPr lang="fr-FR" sz="1200" b="1" dirty="0" smtClean="0"/>
                <a:t>219</a:t>
              </a:r>
              <a:endParaRPr lang="fr-FR" sz="1200" b="1" dirty="0"/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6613503" y="261600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CARACTERISTIQUES TECHNIQUES</a:t>
            </a:r>
            <a:endParaRPr lang="fr-FR" sz="1050" b="1" dirty="0"/>
          </a:p>
        </p:txBody>
      </p:sp>
      <p:sp>
        <p:nvSpPr>
          <p:cNvPr id="104" name="Rectangle 103"/>
          <p:cNvSpPr/>
          <p:nvPr/>
        </p:nvSpPr>
        <p:spPr>
          <a:xfrm>
            <a:off x="6613501" y="919890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1000" dirty="0" err="1" smtClean="0">
                <a:solidFill>
                  <a:schemeClr val="tx1"/>
                </a:solidFill>
              </a:rPr>
              <a:t>Nbr</a:t>
            </a:r>
            <a:r>
              <a:rPr lang="fr-FR" sz="1000" dirty="0" smtClean="0">
                <a:solidFill>
                  <a:schemeClr val="tx1"/>
                </a:solidFill>
              </a:rPr>
              <a:t> de turbines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12" name="Connecteur droit 111"/>
          <p:cNvCxnSpPr/>
          <p:nvPr/>
        </p:nvCxnSpPr>
        <p:spPr>
          <a:xfrm>
            <a:off x="6613503" y="143640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>
            <a:off x="6613503" y="92307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6613503" y="698232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err="1" smtClean="0">
                <a:solidFill>
                  <a:schemeClr val="tx1"/>
                </a:solidFill>
              </a:rPr>
              <a:t>Nbr</a:t>
            </a:r>
            <a:r>
              <a:rPr lang="fr-FR" sz="1000" dirty="0" smtClean="0">
                <a:solidFill>
                  <a:schemeClr val="tx1"/>
                </a:solidFill>
              </a:rPr>
              <a:t> de moteur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6613503" y="3706089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DIMENSIONS ET POIDS</a:t>
            </a:r>
            <a:endParaRPr lang="fr-FR" sz="1050" b="1" dirty="0"/>
          </a:p>
        </p:txBody>
      </p:sp>
      <p:sp>
        <p:nvSpPr>
          <p:cNvPr id="289" name="Rectangle 288"/>
          <p:cNvSpPr/>
          <p:nvPr/>
        </p:nvSpPr>
        <p:spPr>
          <a:xfrm>
            <a:off x="6613503" y="3931455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Dimensions </a:t>
            </a:r>
            <a:r>
              <a:rPr lang="fr-FR" sz="1000" dirty="0" smtClean="0">
                <a:solidFill>
                  <a:schemeClr val="tx1"/>
                </a:solidFill>
              </a:rPr>
              <a:t>hotte </a:t>
            </a:r>
            <a:r>
              <a:rPr lang="fr-FR" sz="1000" dirty="0">
                <a:solidFill>
                  <a:schemeClr val="tx1"/>
                </a:solidFill>
              </a:rPr>
              <a:t>(cm) - </a:t>
            </a:r>
            <a:r>
              <a:rPr lang="fr-FR" sz="1000" dirty="0" err="1">
                <a:solidFill>
                  <a:schemeClr val="tx1"/>
                </a:solidFill>
              </a:rPr>
              <a:t>HxLxP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6613503" y="4152681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Dimensions emballée (cm) - </a:t>
            </a:r>
            <a:r>
              <a:rPr lang="fr-FR" sz="1000" dirty="0" err="1">
                <a:solidFill>
                  <a:schemeClr val="tx1"/>
                </a:solidFill>
              </a:rPr>
              <a:t>HxLxP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6613503" y="4400964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Poids net /brut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6613503" y="1725058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Branchement électrique </a:t>
            </a:r>
          </a:p>
        </p:txBody>
      </p:sp>
      <p:cxnSp>
        <p:nvCxnSpPr>
          <p:cNvPr id="294" name="Connecteur droit 293"/>
          <p:cNvCxnSpPr/>
          <p:nvPr/>
        </p:nvCxnSpPr>
        <p:spPr>
          <a:xfrm>
            <a:off x="6613503" y="411475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cteur droit 294"/>
          <p:cNvCxnSpPr/>
          <p:nvPr/>
        </p:nvCxnSpPr>
        <p:spPr>
          <a:xfrm>
            <a:off x="6613503" y="4344075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eur droit 295"/>
          <p:cNvCxnSpPr/>
          <p:nvPr/>
        </p:nvCxnSpPr>
        <p:spPr>
          <a:xfrm>
            <a:off x="6613503" y="1687132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Rectangle 313"/>
          <p:cNvSpPr/>
          <p:nvPr/>
        </p:nvSpPr>
        <p:spPr>
          <a:xfrm>
            <a:off x="6613503" y="1227481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Diamètre de sortie d’air (mm)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9172873" y="261600"/>
            <a:ext cx="2750995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cxnSp>
        <p:nvCxnSpPr>
          <p:cNvPr id="130" name="Connecteur droit 129"/>
          <p:cNvCxnSpPr/>
          <p:nvPr/>
        </p:nvCxnSpPr>
        <p:spPr>
          <a:xfrm>
            <a:off x="9172873" y="143640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9172873" y="92307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9172873" y="698232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1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9172873" y="1227481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150/ 120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9172873" y="3722685"/>
            <a:ext cx="2750995" cy="1803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sp>
        <p:nvSpPr>
          <p:cNvPr id="299" name="Rectangle 298"/>
          <p:cNvSpPr/>
          <p:nvPr/>
        </p:nvSpPr>
        <p:spPr>
          <a:xfrm>
            <a:off x="9172873" y="3937929"/>
            <a:ext cx="2750995" cy="165016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98/54 x 90 x 46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9172873" y="4160066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9</a:t>
            </a:r>
            <a:r>
              <a:rPr lang="fr-FR" sz="1000" dirty="0" smtClean="0">
                <a:solidFill>
                  <a:schemeClr val="tx1"/>
                </a:solidFill>
              </a:rPr>
              <a:t>7x61x38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9172873" y="4409371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8 / 11,1 kg</a:t>
            </a:r>
            <a:r>
              <a:rPr lang="fr-FR" sz="1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9172873" y="1725058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230 </a:t>
            </a:r>
            <a:r>
              <a:rPr lang="fr-FR" sz="1000" dirty="0">
                <a:solidFill>
                  <a:schemeClr val="tx1"/>
                </a:solidFill>
              </a:rPr>
              <a:t>V, </a:t>
            </a:r>
            <a:r>
              <a:rPr lang="fr-FR" sz="1000" dirty="0" smtClean="0">
                <a:solidFill>
                  <a:schemeClr val="tx1"/>
                </a:solidFill>
              </a:rPr>
              <a:t>50 Hz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304" name="Connecteur droit 303"/>
          <p:cNvCxnSpPr/>
          <p:nvPr/>
        </p:nvCxnSpPr>
        <p:spPr>
          <a:xfrm>
            <a:off x="9172873" y="412198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cteur droit 304"/>
          <p:cNvCxnSpPr/>
          <p:nvPr/>
        </p:nvCxnSpPr>
        <p:spPr>
          <a:xfrm>
            <a:off x="9172873" y="4352250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cteur droit 305"/>
          <p:cNvCxnSpPr/>
          <p:nvPr/>
        </p:nvCxnSpPr>
        <p:spPr>
          <a:xfrm>
            <a:off x="9172873" y="1690152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162"/>
          <p:cNvSpPr/>
          <p:nvPr/>
        </p:nvSpPr>
        <p:spPr>
          <a:xfrm>
            <a:off x="9172871" y="964853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64" name="Connecteur droit 163"/>
          <p:cNvCxnSpPr/>
          <p:nvPr/>
        </p:nvCxnSpPr>
        <p:spPr>
          <a:xfrm>
            <a:off x="6613501" y="1181525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/>
          <p:nvPr/>
        </p:nvCxnSpPr>
        <p:spPr>
          <a:xfrm>
            <a:off x="9172871" y="1181525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>
            <a:off x="6613501" y="1690152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6613501" y="1481229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Niveau sonore (min / max)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9172871" y="1481229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50 / 67 dB(A)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70" name="Connecteur droit 169"/>
          <p:cNvCxnSpPr/>
          <p:nvPr/>
        </p:nvCxnSpPr>
        <p:spPr>
          <a:xfrm>
            <a:off x="6613500" y="143527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170"/>
          <p:cNvCxnSpPr/>
          <p:nvPr/>
        </p:nvCxnSpPr>
        <p:spPr>
          <a:xfrm>
            <a:off x="9172870" y="143527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6613501" y="2038006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ETIQUETTE ENERGIE</a:t>
            </a:r>
            <a:endParaRPr lang="fr-FR" sz="1050" b="1" dirty="0"/>
          </a:p>
        </p:txBody>
      </p:sp>
      <p:sp>
        <p:nvSpPr>
          <p:cNvPr id="175" name="Rectangle 174"/>
          <p:cNvSpPr/>
          <p:nvPr/>
        </p:nvSpPr>
        <p:spPr>
          <a:xfrm>
            <a:off x="6613500" y="2480396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l’évacuation des vapeurs et des fumées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80" name="Connecteur droit 179"/>
          <p:cNvCxnSpPr/>
          <p:nvPr/>
        </p:nvCxnSpPr>
        <p:spPr>
          <a:xfrm>
            <a:off x="6613501" y="3096367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/>
          <p:cNvCxnSpPr/>
          <p:nvPr/>
        </p:nvCxnSpPr>
        <p:spPr>
          <a:xfrm>
            <a:off x="6613501" y="2483580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/>
          <p:cNvSpPr/>
          <p:nvPr/>
        </p:nvSpPr>
        <p:spPr>
          <a:xfrm>
            <a:off x="6613501" y="2258738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énergie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6613501" y="2887444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l’éclairage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9172871" y="2038006"/>
            <a:ext cx="2750995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cxnSp>
        <p:nvCxnSpPr>
          <p:cNvPr id="189" name="Connecteur droit 188"/>
          <p:cNvCxnSpPr/>
          <p:nvPr/>
        </p:nvCxnSpPr>
        <p:spPr>
          <a:xfrm>
            <a:off x="9172871" y="309636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/>
          <p:cNvCxnSpPr/>
          <p:nvPr/>
        </p:nvCxnSpPr>
        <p:spPr>
          <a:xfrm>
            <a:off x="9172871" y="2483580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9172871" y="2258738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9172871" y="2887444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B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9172870" y="2525359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E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94" name="Connecteur droit 193"/>
          <p:cNvCxnSpPr/>
          <p:nvPr/>
        </p:nvCxnSpPr>
        <p:spPr>
          <a:xfrm>
            <a:off x="6613500" y="2841489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194"/>
          <p:cNvCxnSpPr/>
          <p:nvPr/>
        </p:nvCxnSpPr>
        <p:spPr>
          <a:xfrm>
            <a:off x="9172870" y="2841489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cteur droit 195"/>
          <p:cNvCxnSpPr/>
          <p:nvPr/>
        </p:nvCxnSpPr>
        <p:spPr>
          <a:xfrm>
            <a:off x="6613500" y="3350116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ectangle 196"/>
          <p:cNvSpPr/>
          <p:nvPr/>
        </p:nvSpPr>
        <p:spPr>
          <a:xfrm>
            <a:off x="6613500" y="3141193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la filtration des graisses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98" name="Connecteur droit 197"/>
          <p:cNvCxnSpPr/>
          <p:nvPr/>
        </p:nvCxnSpPr>
        <p:spPr>
          <a:xfrm>
            <a:off x="9172870" y="3350116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tangle 198"/>
          <p:cNvSpPr/>
          <p:nvPr/>
        </p:nvSpPr>
        <p:spPr>
          <a:xfrm>
            <a:off x="9172870" y="3141193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00" name="Connecteur droit 199"/>
          <p:cNvCxnSpPr/>
          <p:nvPr/>
        </p:nvCxnSpPr>
        <p:spPr>
          <a:xfrm>
            <a:off x="6613499" y="3095237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eur droit 200"/>
          <p:cNvCxnSpPr/>
          <p:nvPr/>
        </p:nvCxnSpPr>
        <p:spPr>
          <a:xfrm>
            <a:off x="9172869" y="309523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613500" y="3415190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Consommation d’énergie en kW/h par an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9172870" y="3415190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80,5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0869" y="3691817"/>
            <a:ext cx="338681" cy="34732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X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496378" y="3691817"/>
            <a:ext cx="338681" cy="347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CR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961887" y="3691817"/>
            <a:ext cx="338681" cy="34732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/>
              <a:t>NR</a:t>
            </a:r>
            <a:endParaRPr lang="fr-FR" sz="1600" b="1" dirty="0"/>
          </a:p>
        </p:txBody>
      </p:sp>
      <p:pic>
        <p:nvPicPr>
          <p:cNvPr id="134" name="Immagin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095" y="4638861"/>
            <a:ext cx="1381392" cy="1632986"/>
          </a:xfrm>
          <a:prstGeom prst="rect">
            <a:avLst/>
          </a:prstGeom>
        </p:spPr>
      </p:pic>
      <p:cxnSp>
        <p:nvCxnSpPr>
          <p:cNvPr id="100" name="Connecteur droit 99"/>
          <p:cNvCxnSpPr/>
          <p:nvPr/>
        </p:nvCxnSpPr>
        <p:spPr>
          <a:xfrm>
            <a:off x="6613499" y="693909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6613499" y="469067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Mode de fonctionnement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03" name="Connecteur droit 102"/>
          <p:cNvCxnSpPr/>
          <p:nvPr/>
        </p:nvCxnSpPr>
        <p:spPr>
          <a:xfrm>
            <a:off x="9172869" y="693909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9172869" y="469067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Extraction et recyclage</a:t>
            </a:r>
            <a:endParaRPr lang="fr-FR" sz="1000" dirty="0">
              <a:solidFill>
                <a:schemeClr val="tx1"/>
              </a:solidFill>
            </a:endParaRPr>
          </a:p>
        </p:txBody>
      </p:sp>
      <p:pic>
        <p:nvPicPr>
          <p:cNvPr id="107" name="Image 106" descr="HOC vino.jpg"/>
          <p:cNvPicPr>
            <a:picLocks noChangeAspect="1"/>
          </p:cNvPicPr>
          <p:nvPr/>
        </p:nvPicPr>
        <p:blipFill>
          <a:blip r:embed="rId3" cstate="print"/>
          <a:srcRect l="14124" r="12076"/>
          <a:stretch>
            <a:fillRect/>
          </a:stretch>
        </p:blipFill>
        <p:spPr>
          <a:xfrm>
            <a:off x="765260" y="1712927"/>
            <a:ext cx="2894261" cy="2225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64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6378" y="4238517"/>
            <a:ext cx="2172052" cy="2399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CARACTERISTIQUES GENERALES</a:t>
            </a:r>
            <a:endParaRPr lang="fr-FR" sz="1050" b="1" dirty="0"/>
          </a:p>
        </p:txBody>
      </p:sp>
      <p:sp>
        <p:nvSpPr>
          <p:cNvPr id="8" name="Rectangle 7"/>
          <p:cNvSpPr/>
          <p:nvPr/>
        </p:nvSpPr>
        <p:spPr>
          <a:xfrm>
            <a:off x="786378" y="4543059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Finition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6378" y="4842029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Débit d’aspiration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6378" y="5140996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Type de Commandes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6378" y="5439963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Filtres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6378" y="5738931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Filtres charbon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6378" y="6037898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Eclairage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6378" y="6336865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Energétique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786378" y="479077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786378" y="5064117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786378" y="5388709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786378" y="5679135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786378" y="598664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786378" y="629415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786378" y="660166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167005" y="4238517"/>
            <a:ext cx="2172052" cy="2399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sp>
        <p:nvSpPr>
          <p:cNvPr id="40" name="Rectangle 39"/>
          <p:cNvSpPr/>
          <p:nvPr/>
        </p:nvSpPr>
        <p:spPr>
          <a:xfrm>
            <a:off x="3167005" y="4543059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Crème / Inox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67005" y="4842029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500 m3/h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67005" y="5140996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Boutons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67005" y="5439963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Aluminium lavable en lave-vaisselle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67005" y="5738931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2 fournis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67005" y="6037898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LED (2 x 4 W)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67005" y="6336865"/>
            <a:ext cx="2172052" cy="2220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D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49" name="Connecteur droit 48"/>
          <p:cNvCxnSpPr/>
          <p:nvPr/>
        </p:nvCxnSpPr>
        <p:spPr>
          <a:xfrm>
            <a:off x="3167005" y="479077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3167005" y="5064117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3167005" y="5388709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3167005" y="5679135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3167005" y="598664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3167005" y="629415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3167005" y="6601664"/>
            <a:ext cx="2172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ZoneTexte 318"/>
          <p:cNvSpPr txBox="1"/>
          <p:nvPr/>
        </p:nvSpPr>
        <p:spPr>
          <a:xfrm>
            <a:off x="713808" y="320846"/>
            <a:ext cx="1801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SERIE </a:t>
            </a:r>
            <a:r>
              <a:rPr lang="fr-FR" sz="1600" b="1" dirty="0" smtClean="0">
                <a:solidFill>
                  <a:srgbClr val="FF0000"/>
                </a:solidFill>
              </a:rPr>
              <a:t>FUTURA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320" name="ZoneTexte 319"/>
          <p:cNvSpPr txBox="1"/>
          <p:nvPr/>
        </p:nvSpPr>
        <p:spPr>
          <a:xfrm>
            <a:off x="786378" y="786650"/>
            <a:ext cx="455267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b="1" dirty="0" smtClean="0"/>
              <a:t>K90 AM </a:t>
            </a:r>
            <a:r>
              <a:rPr lang="fr-FR" b="1" dirty="0" smtClean="0"/>
              <a:t>LCR </a:t>
            </a:r>
            <a:r>
              <a:rPr lang="fr-FR" b="1" dirty="0" smtClean="0"/>
              <a:t>D</a:t>
            </a:r>
            <a:endParaRPr lang="fr-FR" b="1" dirty="0"/>
          </a:p>
        </p:txBody>
      </p:sp>
      <p:sp>
        <p:nvSpPr>
          <p:cNvPr id="321" name="ZoneTexte 320"/>
          <p:cNvSpPr txBox="1"/>
          <p:nvPr/>
        </p:nvSpPr>
        <p:spPr>
          <a:xfrm>
            <a:off x="828181" y="1217011"/>
            <a:ext cx="1801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Hotte déco murale 90 cm</a:t>
            </a:r>
            <a:endParaRPr lang="fr-FR" sz="1200" b="1" i="1" dirty="0"/>
          </a:p>
        </p:txBody>
      </p:sp>
      <p:grpSp>
        <p:nvGrpSpPr>
          <p:cNvPr id="9" name="Groupe 8"/>
          <p:cNvGrpSpPr/>
          <p:nvPr/>
        </p:nvGrpSpPr>
        <p:grpSpPr>
          <a:xfrm>
            <a:off x="6613500" y="6448629"/>
            <a:ext cx="5310364" cy="341543"/>
            <a:chOff x="6961845" y="6448630"/>
            <a:chExt cx="4539316" cy="155438"/>
          </a:xfrm>
        </p:grpSpPr>
        <p:sp>
          <p:nvSpPr>
            <p:cNvPr id="311" name="Rectangle 310"/>
            <p:cNvSpPr/>
            <p:nvPr/>
          </p:nvSpPr>
          <p:spPr>
            <a:xfrm>
              <a:off x="6961845" y="6448630"/>
              <a:ext cx="2078949" cy="1530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200" b="1" dirty="0"/>
                <a:t>CODE EAN </a:t>
              </a:r>
              <a:r>
                <a:rPr lang="fr-FR" sz="1200" b="1" dirty="0" smtClean="0"/>
                <a:t>K90 AM </a:t>
              </a:r>
              <a:r>
                <a:rPr lang="fr-FR" sz="1200" b="1" dirty="0" smtClean="0"/>
                <a:t>LCR </a:t>
              </a:r>
              <a:r>
                <a:rPr lang="fr-FR" sz="1200" b="1" dirty="0" smtClean="0"/>
                <a:t>D</a:t>
              </a:r>
              <a:endParaRPr lang="fr-FR" sz="1200" b="1" dirty="0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9149602" y="6448630"/>
              <a:ext cx="2351559" cy="15543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200" b="1" dirty="0" smtClean="0"/>
                <a:t>8 051 277 857 </a:t>
              </a:r>
              <a:r>
                <a:rPr lang="fr-FR" sz="1200" b="1" dirty="0" smtClean="0"/>
                <a:t>226</a:t>
              </a:r>
              <a:endParaRPr lang="fr-FR" sz="1200" b="1" dirty="0"/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6613503" y="261600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CARACTERISTIQUES TECHNIQUES</a:t>
            </a:r>
            <a:endParaRPr lang="fr-FR" sz="1050" b="1" dirty="0"/>
          </a:p>
        </p:txBody>
      </p:sp>
      <p:sp>
        <p:nvSpPr>
          <p:cNvPr id="104" name="Rectangle 103"/>
          <p:cNvSpPr/>
          <p:nvPr/>
        </p:nvSpPr>
        <p:spPr>
          <a:xfrm>
            <a:off x="6613501" y="919890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1000" dirty="0" err="1" smtClean="0">
                <a:solidFill>
                  <a:schemeClr val="tx1"/>
                </a:solidFill>
              </a:rPr>
              <a:t>Nbr</a:t>
            </a:r>
            <a:r>
              <a:rPr lang="fr-FR" sz="1000" dirty="0" smtClean="0">
                <a:solidFill>
                  <a:schemeClr val="tx1"/>
                </a:solidFill>
              </a:rPr>
              <a:t> de turbines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12" name="Connecteur droit 111"/>
          <p:cNvCxnSpPr/>
          <p:nvPr/>
        </p:nvCxnSpPr>
        <p:spPr>
          <a:xfrm>
            <a:off x="6613503" y="143640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>
            <a:off x="6613503" y="92307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6613503" y="698232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err="1" smtClean="0">
                <a:solidFill>
                  <a:schemeClr val="tx1"/>
                </a:solidFill>
              </a:rPr>
              <a:t>Nbr</a:t>
            </a:r>
            <a:r>
              <a:rPr lang="fr-FR" sz="1000" dirty="0" smtClean="0">
                <a:solidFill>
                  <a:schemeClr val="tx1"/>
                </a:solidFill>
              </a:rPr>
              <a:t> de moteur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6613503" y="3706089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DIMENSIONS ET POIDS</a:t>
            </a:r>
            <a:endParaRPr lang="fr-FR" sz="1050" b="1" dirty="0"/>
          </a:p>
        </p:txBody>
      </p:sp>
      <p:sp>
        <p:nvSpPr>
          <p:cNvPr id="289" name="Rectangle 288"/>
          <p:cNvSpPr/>
          <p:nvPr/>
        </p:nvSpPr>
        <p:spPr>
          <a:xfrm>
            <a:off x="6613503" y="3931455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Dimensions </a:t>
            </a:r>
            <a:r>
              <a:rPr lang="fr-FR" sz="1000" dirty="0" smtClean="0">
                <a:solidFill>
                  <a:schemeClr val="tx1"/>
                </a:solidFill>
              </a:rPr>
              <a:t>hotte </a:t>
            </a:r>
            <a:r>
              <a:rPr lang="fr-FR" sz="1000" dirty="0">
                <a:solidFill>
                  <a:schemeClr val="tx1"/>
                </a:solidFill>
              </a:rPr>
              <a:t>(cm) - </a:t>
            </a:r>
            <a:r>
              <a:rPr lang="fr-FR" sz="1000" dirty="0" err="1">
                <a:solidFill>
                  <a:schemeClr val="tx1"/>
                </a:solidFill>
              </a:rPr>
              <a:t>HxLxP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6613503" y="4152681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Dimensions emballée (cm) - </a:t>
            </a:r>
            <a:r>
              <a:rPr lang="fr-FR" sz="1000" dirty="0" err="1">
                <a:solidFill>
                  <a:schemeClr val="tx1"/>
                </a:solidFill>
              </a:rPr>
              <a:t>HxLxP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6613503" y="4400964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Poids net /brut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6613503" y="1725058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Branchement électrique </a:t>
            </a:r>
          </a:p>
        </p:txBody>
      </p:sp>
      <p:cxnSp>
        <p:nvCxnSpPr>
          <p:cNvPr id="294" name="Connecteur droit 293"/>
          <p:cNvCxnSpPr/>
          <p:nvPr/>
        </p:nvCxnSpPr>
        <p:spPr>
          <a:xfrm>
            <a:off x="6613503" y="411475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cteur droit 294"/>
          <p:cNvCxnSpPr/>
          <p:nvPr/>
        </p:nvCxnSpPr>
        <p:spPr>
          <a:xfrm>
            <a:off x="6613503" y="4344075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eur droit 295"/>
          <p:cNvCxnSpPr/>
          <p:nvPr/>
        </p:nvCxnSpPr>
        <p:spPr>
          <a:xfrm>
            <a:off x="6613503" y="1687132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Rectangle 313"/>
          <p:cNvSpPr/>
          <p:nvPr/>
        </p:nvSpPr>
        <p:spPr>
          <a:xfrm>
            <a:off x="6613503" y="1227481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Diamètre de sortie d’air (mm)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9172873" y="261600"/>
            <a:ext cx="2750995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cxnSp>
        <p:nvCxnSpPr>
          <p:cNvPr id="130" name="Connecteur droit 129"/>
          <p:cNvCxnSpPr/>
          <p:nvPr/>
        </p:nvCxnSpPr>
        <p:spPr>
          <a:xfrm>
            <a:off x="9172873" y="143640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9172873" y="92307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9172873" y="698232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1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9172873" y="1227481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150/ 120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9172873" y="3722685"/>
            <a:ext cx="2750995" cy="1803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sp>
        <p:nvSpPr>
          <p:cNvPr id="299" name="Rectangle 298"/>
          <p:cNvSpPr/>
          <p:nvPr/>
        </p:nvSpPr>
        <p:spPr>
          <a:xfrm>
            <a:off x="9172873" y="3937929"/>
            <a:ext cx="2750995" cy="165016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98/54 x 90 x 46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9172873" y="4160066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9</a:t>
            </a:r>
            <a:r>
              <a:rPr lang="fr-FR" sz="1000" dirty="0" smtClean="0">
                <a:solidFill>
                  <a:schemeClr val="tx1"/>
                </a:solidFill>
              </a:rPr>
              <a:t>7x61x38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9172873" y="4409371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8 / 11,1 kg</a:t>
            </a:r>
            <a:r>
              <a:rPr lang="fr-FR" sz="1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9172873" y="1725058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230 </a:t>
            </a:r>
            <a:r>
              <a:rPr lang="fr-FR" sz="1000" dirty="0">
                <a:solidFill>
                  <a:schemeClr val="tx1"/>
                </a:solidFill>
              </a:rPr>
              <a:t>V, </a:t>
            </a:r>
            <a:r>
              <a:rPr lang="fr-FR" sz="1000" dirty="0" smtClean="0">
                <a:solidFill>
                  <a:schemeClr val="tx1"/>
                </a:solidFill>
              </a:rPr>
              <a:t>50 Hz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304" name="Connecteur droit 303"/>
          <p:cNvCxnSpPr/>
          <p:nvPr/>
        </p:nvCxnSpPr>
        <p:spPr>
          <a:xfrm>
            <a:off x="9172873" y="412198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cteur droit 304"/>
          <p:cNvCxnSpPr/>
          <p:nvPr/>
        </p:nvCxnSpPr>
        <p:spPr>
          <a:xfrm>
            <a:off x="9172873" y="4352250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cteur droit 305"/>
          <p:cNvCxnSpPr/>
          <p:nvPr/>
        </p:nvCxnSpPr>
        <p:spPr>
          <a:xfrm>
            <a:off x="9172873" y="1690152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162"/>
          <p:cNvSpPr/>
          <p:nvPr/>
        </p:nvSpPr>
        <p:spPr>
          <a:xfrm>
            <a:off x="9172871" y="964853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64" name="Connecteur droit 163"/>
          <p:cNvCxnSpPr/>
          <p:nvPr/>
        </p:nvCxnSpPr>
        <p:spPr>
          <a:xfrm>
            <a:off x="6613501" y="1181525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/>
          <p:nvPr/>
        </p:nvCxnSpPr>
        <p:spPr>
          <a:xfrm>
            <a:off x="9172871" y="1181525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>
            <a:off x="6613501" y="1690152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6613501" y="1481229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Niveau sonore (min / max)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9172871" y="1481229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50 / 67 dB(A)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70" name="Connecteur droit 169"/>
          <p:cNvCxnSpPr/>
          <p:nvPr/>
        </p:nvCxnSpPr>
        <p:spPr>
          <a:xfrm>
            <a:off x="6613500" y="143527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170"/>
          <p:cNvCxnSpPr/>
          <p:nvPr/>
        </p:nvCxnSpPr>
        <p:spPr>
          <a:xfrm>
            <a:off x="9172870" y="143527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6613501" y="2038006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ETIQUETTE ENERGIE</a:t>
            </a:r>
            <a:endParaRPr lang="fr-FR" sz="1050" b="1" dirty="0"/>
          </a:p>
        </p:txBody>
      </p:sp>
      <p:sp>
        <p:nvSpPr>
          <p:cNvPr id="175" name="Rectangle 174"/>
          <p:cNvSpPr/>
          <p:nvPr/>
        </p:nvSpPr>
        <p:spPr>
          <a:xfrm>
            <a:off x="6613500" y="2480396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l’évacuation des vapeurs et des fumées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80" name="Connecteur droit 179"/>
          <p:cNvCxnSpPr/>
          <p:nvPr/>
        </p:nvCxnSpPr>
        <p:spPr>
          <a:xfrm>
            <a:off x="6613501" y="3096367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/>
          <p:cNvCxnSpPr/>
          <p:nvPr/>
        </p:nvCxnSpPr>
        <p:spPr>
          <a:xfrm>
            <a:off x="6613501" y="2483580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/>
          <p:cNvSpPr/>
          <p:nvPr/>
        </p:nvSpPr>
        <p:spPr>
          <a:xfrm>
            <a:off x="6613501" y="2258738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énergie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6613501" y="2887444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l’éclairage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9172871" y="2038006"/>
            <a:ext cx="2750995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cxnSp>
        <p:nvCxnSpPr>
          <p:cNvPr id="189" name="Connecteur droit 188"/>
          <p:cNvCxnSpPr/>
          <p:nvPr/>
        </p:nvCxnSpPr>
        <p:spPr>
          <a:xfrm>
            <a:off x="9172871" y="309636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/>
          <p:cNvCxnSpPr/>
          <p:nvPr/>
        </p:nvCxnSpPr>
        <p:spPr>
          <a:xfrm>
            <a:off x="9172871" y="2483580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9172871" y="2258738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9172871" y="2887444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B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9172870" y="2525359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E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94" name="Connecteur droit 193"/>
          <p:cNvCxnSpPr/>
          <p:nvPr/>
        </p:nvCxnSpPr>
        <p:spPr>
          <a:xfrm>
            <a:off x="6613500" y="2841489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194"/>
          <p:cNvCxnSpPr/>
          <p:nvPr/>
        </p:nvCxnSpPr>
        <p:spPr>
          <a:xfrm>
            <a:off x="9172870" y="2841489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cteur droit 195"/>
          <p:cNvCxnSpPr/>
          <p:nvPr/>
        </p:nvCxnSpPr>
        <p:spPr>
          <a:xfrm>
            <a:off x="6613500" y="3350116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ectangle 196"/>
          <p:cNvSpPr/>
          <p:nvPr/>
        </p:nvSpPr>
        <p:spPr>
          <a:xfrm>
            <a:off x="6613500" y="3141193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la filtration des graisses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98" name="Connecteur droit 197"/>
          <p:cNvCxnSpPr/>
          <p:nvPr/>
        </p:nvCxnSpPr>
        <p:spPr>
          <a:xfrm>
            <a:off x="9172870" y="3350116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tangle 198"/>
          <p:cNvSpPr/>
          <p:nvPr/>
        </p:nvSpPr>
        <p:spPr>
          <a:xfrm>
            <a:off x="9172870" y="3141193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00" name="Connecteur droit 199"/>
          <p:cNvCxnSpPr/>
          <p:nvPr/>
        </p:nvCxnSpPr>
        <p:spPr>
          <a:xfrm>
            <a:off x="6613499" y="3095237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eur droit 200"/>
          <p:cNvCxnSpPr/>
          <p:nvPr/>
        </p:nvCxnSpPr>
        <p:spPr>
          <a:xfrm>
            <a:off x="9172869" y="309523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613500" y="3415190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Consommation d’énergie en kW/h par an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9172870" y="3415190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80,5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0869" y="3691817"/>
            <a:ext cx="338681" cy="34732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X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496378" y="3691817"/>
            <a:ext cx="338681" cy="34732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N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961887" y="3691817"/>
            <a:ext cx="338681" cy="34732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/>
              <a:t>VI</a:t>
            </a:r>
            <a:endParaRPr lang="fr-FR" sz="1600" b="1" dirty="0"/>
          </a:p>
        </p:txBody>
      </p:sp>
      <p:pic>
        <p:nvPicPr>
          <p:cNvPr id="134" name="Immagin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095" y="4638861"/>
            <a:ext cx="1381392" cy="1632986"/>
          </a:xfrm>
          <a:prstGeom prst="rect">
            <a:avLst/>
          </a:prstGeom>
        </p:spPr>
      </p:pic>
      <p:cxnSp>
        <p:nvCxnSpPr>
          <p:cNvPr id="100" name="Connecteur droit 99"/>
          <p:cNvCxnSpPr/>
          <p:nvPr/>
        </p:nvCxnSpPr>
        <p:spPr>
          <a:xfrm>
            <a:off x="6613499" y="693909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6613499" y="469067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Mode de fonctionnement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03" name="Connecteur droit 102"/>
          <p:cNvCxnSpPr/>
          <p:nvPr/>
        </p:nvCxnSpPr>
        <p:spPr>
          <a:xfrm>
            <a:off x="9172869" y="693909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9172869" y="469067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Extraction et recyclage</a:t>
            </a:r>
            <a:endParaRPr lang="fr-FR" sz="1000" dirty="0">
              <a:solidFill>
                <a:schemeClr val="tx1"/>
              </a:solidFill>
            </a:endParaRPr>
          </a:p>
        </p:txBody>
      </p:sp>
      <p:pic>
        <p:nvPicPr>
          <p:cNvPr id="106" name="Image 105" descr="HOC creme.jpg"/>
          <p:cNvPicPr>
            <a:picLocks noChangeAspect="1"/>
          </p:cNvPicPr>
          <p:nvPr/>
        </p:nvPicPr>
        <p:blipFill>
          <a:blip r:embed="rId3" cstate="print"/>
          <a:srcRect l="12072" r="13424"/>
          <a:stretch>
            <a:fillRect/>
          </a:stretch>
        </p:blipFill>
        <p:spPr>
          <a:xfrm>
            <a:off x="713808" y="1593736"/>
            <a:ext cx="2994410" cy="2148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301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678</Words>
  <Application>Microsoft Office PowerPoint</Application>
  <PresentationFormat>Grand écran</PresentationFormat>
  <Paragraphs>216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Roy</dc:creator>
  <cp:lastModifiedBy>Caroline Roy</cp:lastModifiedBy>
  <cp:revision>17</cp:revision>
  <cp:lastPrinted>2015-08-26T12:20:33Z</cp:lastPrinted>
  <dcterms:created xsi:type="dcterms:W3CDTF">2015-08-25T08:55:40Z</dcterms:created>
  <dcterms:modified xsi:type="dcterms:W3CDTF">2015-08-26T12:34:14Z</dcterms:modified>
</cp:coreProperties>
</file>